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5" r:id="rId6"/>
    <p:sldId id="266" r:id="rId7"/>
    <p:sldId id="262" r:id="rId8"/>
    <p:sldId id="267" r:id="rId9"/>
    <p:sldId id="263" r:id="rId10"/>
    <p:sldId id="268" r:id="rId11"/>
    <p:sldId id="260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5" autoAdjust="0"/>
    <p:restoredTop sz="94636" autoAdjust="0"/>
  </p:normalViewPr>
  <p:slideViewPr>
    <p:cSldViewPr snapToGrid="0">
      <p:cViewPr varScale="1">
        <p:scale>
          <a:sx n="62" d="100"/>
          <a:sy n="62" d="100"/>
        </p:scale>
        <p:origin x="-88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491F18-2019-4022-856B-350D89542E3C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66A32-64FC-4377-BEA1-38EC6976CD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335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66A32-64FC-4377-BEA1-38EC6976CD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498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166A32-64FC-4377-BEA1-38EC6976CDA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32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5380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7507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683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88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546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823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529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70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010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737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4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A4827-F52A-45D1-BAEB-B935D6F64611}" type="datetimeFigureOut">
              <a:rPr lang="en-US" smtClean="0"/>
              <a:t>12/10/2018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1835E7-E1F6-4155-AAF5-CD67C273F3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6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059" y="91531"/>
            <a:ext cx="3429000" cy="6400800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061650" y="6137471"/>
            <a:ext cx="6019800" cy="35486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sz="1400" b="1" dirty="0" smtClean="0">
                <a:effectLst/>
                <a:latin typeface="Times New Roman"/>
                <a:ea typeface="SimSun"/>
                <a:cs typeface="Times New Roman"/>
              </a:rPr>
              <a:t>Figure 1. </a:t>
            </a:r>
            <a:r>
              <a:rPr lang="en-US" sz="1400" dirty="0" smtClean="0">
                <a:effectLst/>
                <a:latin typeface="Times New Roman"/>
                <a:ea typeface="SimSun"/>
                <a:cs typeface="Times New Roman"/>
              </a:rPr>
              <a:t>Map of Chesapeake Bay. The red dots </a:t>
            </a:r>
            <a:r>
              <a:rPr lang="en-US" sz="1400" dirty="0" smtClean="0">
                <a:latin typeface="Times New Roman"/>
                <a:ea typeface="SimSun"/>
                <a:cs typeface="Times New Roman"/>
              </a:rPr>
              <a:t>indicate</a:t>
            </a:r>
            <a:r>
              <a:rPr lang="en-US" sz="1400" dirty="0" smtClean="0">
                <a:effectLst/>
                <a:latin typeface="Times New Roman"/>
                <a:ea typeface="SimSun"/>
                <a:cs typeface="Times New Roman"/>
              </a:rPr>
              <a:t> the sampling locations.  </a:t>
            </a:r>
            <a:endParaRPr lang="en-US" sz="11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792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890127" y="5943065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Mean monthly in-situ chlorophyll a and predicted chlorophyll obtained from the RVM, SVR, GLM, and ANN models for the upper, middle, and lower sections of the Chesapeake Bay.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5772863" cy="577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0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TSS RVM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45" y="671623"/>
            <a:ext cx="5848572" cy="4351338"/>
          </a:xfrm>
        </p:spPr>
      </p:pic>
      <p:sp>
        <p:nvSpPr>
          <p:cNvPr id="9" name="Rectangle 8"/>
          <p:cNvSpPr/>
          <p:nvPr/>
        </p:nvSpPr>
        <p:spPr>
          <a:xfrm>
            <a:off x="2198186" y="5250462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TSS climatology obtained from the RVM model and monthly climatology of MODIS remote sensing reflectance measurements.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0925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TSS 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010" y="823208"/>
            <a:ext cx="5848572" cy="4351338"/>
          </a:xfrm>
        </p:spPr>
      </p:pic>
      <p:sp>
        <p:nvSpPr>
          <p:cNvPr id="5" name="Rectangle 4"/>
          <p:cNvSpPr/>
          <p:nvPr/>
        </p:nvSpPr>
        <p:spPr>
          <a:xfrm>
            <a:off x="2198186" y="5250462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TSS climatology obtained from the SVM model and monthly climatology of MODIS remote sensing reflectance measurements.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413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TSS GLM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2112" y="666057"/>
            <a:ext cx="5848572" cy="4351338"/>
          </a:xfrm>
        </p:spPr>
      </p:pic>
      <p:sp>
        <p:nvSpPr>
          <p:cNvPr id="5" name="Rectangle 4"/>
          <p:cNvSpPr/>
          <p:nvPr/>
        </p:nvSpPr>
        <p:spPr>
          <a:xfrm>
            <a:off x="2188406" y="5056717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TSS climatology obtained from the GLM model and monthly climatology of MODIS remote sensing reflectance measurements. </a:t>
            </a:r>
            <a:r>
              <a:rPr lang="en-US" sz="1400" dirty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The monthly climatology was rescaled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.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3424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TSS ANN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4" y="818318"/>
            <a:ext cx="5848572" cy="4351338"/>
          </a:xfrm>
        </p:spPr>
      </p:pic>
      <p:sp>
        <p:nvSpPr>
          <p:cNvPr id="6" name="Rectangle 5"/>
          <p:cNvSpPr/>
          <p:nvPr/>
        </p:nvSpPr>
        <p:spPr>
          <a:xfrm>
            <a:off x="2188406" y="5051827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TSS climatology obtained from the ANN model and monthly climatology of MODIS remote sensing reflectance measurements. The </a:t>
            </a:r>
            <a:r>
              <a:rPr lang="en-US" sz="1400" dirty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climatology was rescaled.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085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 RVM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4" y="700961"/>
            <a:ext cx="5848572" cy="4351338"/>
          </a:xfrm>
        </p:spPr>
      </p:pic>
      <p:sp>
        <p:nvSpPr>
          <p:cNvPr id="5" name="Rectangle 4"/>
          <p:cNvSpPr/>
          <p:nvPr/>
        </p:nvSpPr>
        <p:spPr>
          <a:xfrm>
            <a:off x="2198186" y="5250462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13.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chlorophyll a climatology obtained from the RVM model and monthly climatology of MODIS remote sensing reflectance measurements.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38656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 SVM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02" y="720521"/>
            <a:ext cx="5848572" cy="4351338"/>
          </a:xfrm>
        </p:spPr>
      </p:pic>
      <p:sp>
        <p:nvSpPr>
          <p:cNvPr id="5" name="Rectangle 4"/>
          <p:cNvSpPr/>
          <p:nvPr/>
        </p:nvSpPr>
        <p:spPr>
          <a:xfrm>
            <a:off x="2198186" y="5250462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14.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chlorophyll a climatology obtained from the SVM model and monthly climatology of MODIS remote sensing reflectance measurements.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001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 GLM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502" y="769420"/>
            <a:ext cx="5848572" cy="4351338"/>
          </a:xfrm>
        </p:spPr>
      </p:pic>
      <p:sp>
        <p:nvSpPr>
          <p:cNvPr id="5" name="Rectangle 4"/>
          <p:cNvSpPr/>
          <p:nvPr/>
        </p:nvSpPr>
        <p:spPr>
          <a:xfrm>
            <a:off x="2188406" y="5056717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15.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chlorophyll a climatology obtained from the GLM model and monthly climatology of MODIS remote sensing reflectance measurements. The monthly climatology was rescaled.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6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CHL ANN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714" y="534707"/>
            <a:ext cx="5848572" cy="4351338"/>
          </a:xfrm>
        </p:spPr>
      </p:pic>
      <p:sp>
        <p:nvSpPr>
          <p:cNvPr id="5" name="Rectangle 4"/>
          <p:cNvSpPr/>
          <p:nvPr/>
        </p:nvSpPr>
        <p:spPr>
          <a:xfrm>
            <a:off x="2188406" y="5056717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16.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Monthly chlorophyll a climatology obtained from the ANN model and monthly climatology of MODIS remote sensing reflectance measurements. The monthly climatology was rescaled.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1983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449" y="95963"/>
            <a:ext cx="6858000" cy="3429000"/>
          </a:xfrm>
          <a:prstGeom prst="rect">
            <a:avLst/>
          </a:prstGeom>
        </p:spPr>
      </p:pic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2824799" y="3347687"/>
            <a:ext cx="6591300" cy="54403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effectLst/>
                <a:latin typeface="Times New Roman"/>
                <a:ea typeface="SimSun"/>
                <a:cs typeface="Times New Roman"/>
              </a:rPr>
              <a:t>Figure </a:t>
            </a:r>
            <a:r>
              <a:rPr lang="en-US" sz="1400" b="1" dirty="0" smtClean="0">
                <a:latin typeface="Times New Roman"/>
                <a:ea typeface="SimSun"/>
                <a:cs typeface="Times New Roman"/>
              </a:rPr>
              <a:t>2</a:t>
            </a:r>
            <a:r>
              <a:rPr lang="en-US" sz="1400" b="1" dirty="0" smtClean="0">
                <a:effectLst/>
                <a:latin typeface="Times New Roman"/>
                <a:ea typeface="SimSun"/>
                <a:cs typeface="Times New Roman"/>
              </a:rPr>
              <a:t>. </a:t>
            </a:r>
            <a:r>
              <a:rPr lang="en-US" sz="1400" dirty="0" smtClean="0">
                <a:latin typeface="Times New Roman"/>
                <a:ea typeface="SimSun"/>
                <a:cs typeface="Times New Roman"/>
              </a:rPr>
              <a:t>Histogram of Chlorophyll a (a) and TSS (b) in linear scale. The skewness is 3.64 in (a) and 3.38 in (b). </a:t>
            </a:r>
            <a:endParaRPr lang="en-US" sz="1100" dirty="0">
              <a:effectLst/>
              <a:latin typeface="Calibri"/>
              <a:ea typeface="SimSu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14216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3286" y="211462"/>
            <a:ext cx="5650673" cy="4897251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2"/>
              <p:cNvSpPr txBox="1">
                <a:spLocks noChangeArrowheads="1"/>
              </p:cNvSpPr>
              <p:nvPr/>
            </p:nvSpPr>
            <p:spPr bwMode="auto">
              <a:xfrm>
                <a:off x="2147635" y="5108713"/>
                <a:ext cx="7901974" cy="1321426"/>
              </a:xfrm>
              <a:prstGeom prst="rect">
                <a:avLst/>
              </a:prstGeom>
              <a:solidFill>
                <a:srgbClr val="FFFFF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400" b="1" dirty="0" smtClean="0">
                    <a:effectLst/>
                    <a:latin typeface="Times New Roman"/>
                    <a:ea typeface="SimSun"/>
                    <a:cs typeface="Times New Roman"/>
                  </a:rPr>
                  <a:t>Figure 3. </a:t>
                </a:r>
                <a:r>
                  <a:rPr lang="en-US" sz="1400" dirty="0" smtClean="0">
                    <a:effectLst/>
                    <a:latin typeface="Times New Roman"/>
                    <a:ea typeface="SimSun"/>
                    <a:cs typeface="Times New Roman"/>
                  </a:rPr>
                  <a:t>(a) Mean remote sensing reflectance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  <m:t>𝑟𝑟𝑠</m:t>
                        </m:r>
                      </m:sub>
                    </m:sSub>
                  </m:oMath>
                </a14:m>
                <a:r>
                  <a:rPr lang="en-US" sz="1400" dirty="0" smtClean="0">
                    <a:effectLst/>
                    <a:latin typeface="Times New Roman"/>
                    <a:ea typeface="SimSun"/>
                    <a:cs typeface="Times New Roman"/>
                  </a:rPr>
                  <a:t>) across the MODIS Aqua spectrum (solid line) and one standard deviation above and below the averaged spectrum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  <m:t>𝜇</m:t>
                        </m:r>
                      </m:e>
                      <m:sub>
                        <m: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  <m:t>𝑟𝑟𝑠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  <a:cs typeface="Times New Roman"/>
                      </a:rPr>
                      <m:t>±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  <a:ea typeface="Cambria Math"/>
                            <a:cs typeface="Times New Roman"/>
                          </a:rPr>
                          <m:t>𝜎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/>
                          </a:rPr>
                          <m:t>𝑟𝑟𝑠</m:t>
                        </m:r>
                      </m:sub>
                    </m:sSub>
                  </m:oMath>
                </a14:m>
                <a:r>
                  <a:rPr lang="en-US" sz="1400" dirty="0" smtClean="0">
                    <a:effectLst/>
                    <a:latin typeface="Times New Roman"/>
                    <a:ea typeface="SimSun"/>
                    <a:cs typeface="Times New Roman"/>
                  </a:rPr>
                  <a:t>) (dashed lines). </a:t>
                </a:r>
                <a:r>
                  <a:rPr lang="en-US" sz="1400" dirty="0" smtClean="0">
                    <a:latin typeface="Times New Roman"/>
                    <a:ea typeface="SimSun"/>
                    <a:cs typeface="Times New Roman"/>
                  </a:rPr>
                  <a:t>(b) Remote sensing reflectance spectrum for all data. The in-situ TSS concentration determines the color of each respective spectrum. (c) The color of remote sensing reflectance spectrum is determined by the in-situ chlorophyll a concentration. </a:t>
                </a:r>
                <a:endParaRPr lang="en-US" sz="1100" dirty="0">
                  <a:effectLst/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147635" y="5108713"/>
                <a:ext cx="7901974" cy="1321426"/>
              </a:xfrm>
              <a:prstGeom prst="rect">
                <a:avLst/>
              </a:prstGeom>
              <a:blipFill>
                <a:blip r:embed="rId3"/>
                <a:stretch>
                  <a:fillRect l="-231" t="-922" r="-54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4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602390" y="4351338"/>
            <a:ext cx="7901974" cy="455374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smtClean="0">
                <a:effectLst/>
                <a:latin typeface="Times New Roman"/>
                <a:ea typeface="SimSun"/>
                <a:cs typeface="Times New Roman"/>
              </a:rPr>
              <a:t>Figure 4. </a:t>
            </a:r>
            <a:r>
              <a:rPr lang="en-US" sz="1400" dirty="0" smtClean="0">
                <a:latin typeface="Times New Roman"/>
                <a:ea typeface="SimSun"/>
                <a:cs typeface="Times New Roman"/>
              </a:rPr>
              <a:t>Flow chart illustrating the training process of the algorithms (RVM, SVM, ANN, GLM). </a:t>
            </a:r>
            <a:endParaRPr lang="en-US" sz="1100" dirty="0">
              <a:effectLst/>
              <a:latin typeface="Calibri"/>
              <a:ea typeface="SimSun"/>
              <a:cs typeface="Times New Roman"/>
            </a:endParaRPr>
          </a:p>
        </p:txBody>
      </p:sp>
      <p:pic>
        <p:nvPicPr>
          <p:cNvPr id="1026" name="Picture 2" descr="F:\Publication\flow chart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5465" y="559960"/>
            <a:ext cx="4520023" cy="379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9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8233322"/>
              </p:ext>
            </p:extLst>
          </p:nvPr>
        </p:nvGraphicFramePr>
        <p:xfrm>
          <a:off x="1543016" y="118217"/>
          <a:ext cx="8446928" cy="263017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206704">
                  <a:extLst>
                    <a:ext uri="{9D8B030D-6E8A-4147-A177-3AD203B41FA5}">
                      <a16:colId xmlns:a16="http://schemas.microsoft.com/office/drawing/2014/main" xmlns="" val="167339953"/>
                    </a:ext>
                  </a:extLst>
                </a:gridCol>
                <a:gridCol w="1206704">
                  <a:extLst>
                    <a:ext uri="{9D8B030D-6E8A-4147-A177-3AD203B41FA5}">
                      <a16:colId xmlns:a16="http://schemas.microsoft.com/office/drawing/2014/main" xmlns="" val="895249946"/>
                    </a:ext>
                  </a:extLst>
                </a:gridCol>
                <a:gridCol w="1206704">
                  <a:extLst>
                    <a:ext uri="{9D8B030D-6E8A-4147-A177-3AD203B41FA5}">
                      <a16:colId xmlns:a16="http://schemas.microsoft.com/office/drawing/2014/main" xmlns="" val="2091577926"/>
                    </a:ext>
                  </a:extLst>
                </a:gridCol>
                <a:gridCol w="1206704">
                  <a:extLst>
                    <a:ext uri="{9D8B030D-6E8A-4147-A177-3AD203B41FA5}">
                      <a16:colId xmlns:a16="http://schemas.microsoft.com/office/drawing/2014/main" xmlns="" val="3225952308"/>
                    </a:ext>
                  </a:extLst>
                </a:gridCol>
                <a:gridCol w="1206704">
                  <a:extLst>
                    <a:ext uri="{9D8B030D-6E8A-4147-A177-3AD203B41FA5}">
                      <a16:colId xmlns:a16="http://schemas.microsoft.com/office/drawing/2014/main" xmlns="" val="6593397"/>
                    </a:ext>
                  </a:extLst>
                </a:gridCol>
                <a:gridCol w="1206704">
                  <a:extLst>
                    <a:ext uri="{9D8B030D-6E8A-4147-A177-3AD203B41FA5}">
                      <a16:colId xmlns:a16="http://schemas.microsoft.com/office/drawing/2014/main" xmlns="" val="2584895317"/>
                    </a:ext>
                  </a:extLst>
                </a:gridCol>
                <a:gridCol w="1206704">
                  <a:extLst>
                    <a:ext uri="{9D8B030D-6E8A-4147-A177-3AD203B41FA5}">
                      <a16:colId xmlns:a16="http://schemas.microsoft.com/office/drawing/2014/main" xmlns="" val="39595520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mape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Sparsity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(AIC for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glm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[%]SVs/RVs for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rvm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svr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221040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RVM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0.507136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0.193571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0.150816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21.89352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-0.01085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0.048896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112192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0.438381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0.207647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0.156018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24.37996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-0.00894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0.491057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375122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GLM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0.479483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0.609159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0.568567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62.38176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0.567777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5276.447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134629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ANN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0.400995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0.275908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0.169618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24.84886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-0.09235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2400.399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494003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NASA</a:t>
                      </a:r>
                      <a:r>
                        <a:rPr lang="en-US" baseline="0" dirty="0" smtClean="0"/>
                        <a:t> OCM 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0.08537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0.369847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0.28196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41.71656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-0.13506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97062768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298055" y="3008540"/>
                <a:ext cx="6936849" cy="958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1.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Performance comparison among RVM, SVM, GLM, ANN, and a third-degree polynomial NASA OCM3. The metrics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sed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to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evaluate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models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are</m:t>
                    </m:r>
                    <m:r>
                      <a:rPr lang="en-US" sz="14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𝑅𝑀𝑆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  <m:sup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𝑀𝐴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sparsity.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The </a:t>
                </a:r>
                <a:r>
                  <a:rPr lang="en-US" sz="1400" dirty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subscript 10 indicates that log 10 scale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is </a:t>
                </a:r>
                <a:r>
                  <a:rPr lang="en-US" sz="1400" dirty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applied to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the metrics</a:t>
                </a: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055" y="3008540"/>
                <a:ext cx="6936849" cy="958276"/>
              </a:xfrm>
              <a:prstGeom prst="rect">
                <a:avLst/>
              </a:prstGeom>
              <a:blipFill>
                <a:blip r:embed="rId2"/>
                <a:stretch>
                  <a:fillRect l="-264" t="-1274" r="-264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966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7701374"/>
              </p:ext>
            </p:extLst>
          </p:nvPr>
        </p:nvGraphicFramePr>
        <p:xfrm>
          <a:off x="1423216" y="109251"/>
          <a:ext cx="8383358" cy="310261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36418">
                  <a:extLst>
                    <a:ext uri="{9D8B030D-6E8A-4147-A177-3AD203B41FA5}">
                      <a16:colId xmlns:a16="http://schemas.microsoft.com/office/drawing/2014/main" xmlns="" val="167339953"/>
                    </a:ext>
                  </a:extLst>
                </a:gridCol>
                <a:gridCol w="1136418">
                  <a:extLst>
                    <a:ext uri="{9D8B030D-6E8A-4147-A177-3AD203B41FA5}">
                      <a16:colId xmlns:a16="http://schemas.microsoft.com/office/drawing/2014/main" xmlns="" val="895249946"/>
                    </a:ext>
                  </a:extLst>
                </a:gridCol>
                <a:gridCol w="1136418">
                  <a:extLst>
                    <a:ext uri="{9D8B030D-6E8A-4147-A177-3AD203B41FA5}">
                      <a16:colId xmlns:a16="http://schemas.microsoft.com/office/drawing/2014/main" xmlns="" val="2091577926"/>
                    </a:ext>
                  </a:extLst>
                </a:gridCol>
                <a:gridCol w="1136418">
                  <a:extLst>
                    <a:ext uri="{9D8B030D-6E8A-4147-A177-3AD203B41FA5}">
                      <a16:colId xmlns:a16="http://schemas.microsoft.com/office/drawing/2014/main" xmlns="" val="3225952308"/>
                    </a:ext>
                  </a:extLst>
                </a:gridCol>
                <a:gridCol w="1136418">
                  <a:extLst>
                    <a:ext uri="{9D8B030D-6E8A-4147-A177-3AD203B41FA5}">
                      <a16:colId xmlns:a16="http://schemas.microsoft.com/office/drawing/2014/main" xmlns="" val="6593397"/>
                    </a:ext>
                  </a:extLst>
                </a:gridCol>
                <a:gridCol w="1350634">
                  <a:extLst>
                    <a:ext uri="{9D8B030D-6E8A-4147-A177-3AD203B41FA5}">
                      <a16:colId xmlns:a16="http://schemas.microsoft.com/office/drawing/2014/main" xmlns="" val="2584895317"/>
                    </a:ext>
                  </a:extLst>
                </a:gridCol>
                <a:gridCol w="1350634">
                  <a:extLst>
                    <a:ext uri="{9D8B030D-6E8A-4147-A177-3AD203B41FA5}">
                      <a16:colId xmlns:a16="http://schemas.microsoft.com/office/drawing/2014/main" xmlns="" val="39375263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rmse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mae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mape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Sparsity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(AIC for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glm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and [%] SVs/RVs for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rvm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, </a:t>
                      </a:r>
                      <a:r>
                        <a:rPr lang="en-US" sz="1100" b="0" i="0" u="none" strike="noStrike" baseline="0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svr</a:t>
                      </a:r>
                      <a:r>
                        <a:rPr 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)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2210404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rvm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0.483937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0.156619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0.116542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14.47409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0.02359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112192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svm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0.489838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0.155038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0.11622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14.43587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0.019208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0.61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37512205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glm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0.508806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0.570622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0.54324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62.11267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0.54324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5416.366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1346292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ann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0.05301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0.844489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0.460651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57.67394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-0.4078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2422.67</a:t>
                      </a: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494003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Ondrusek</a:t>
                      </a:r>
                      <a:r>
                        <a:rPr 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et al.,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0.368696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0.188518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0.134756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16.3624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0.044767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9706276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Wang et al., 2009 with Eq. 9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0.336132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0.181204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0.140962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18.75948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-0.04412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23219478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nl-NL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Wang et al., 2009 with Eq. 12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0.326843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0.182971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0.14256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18.88168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-0.04276</a:t>
                      </a:r>
                    </a:p>
                  </a:txBody>
                  <a:tcPr marL="3810" marR="3810" marT="3810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810" marR="3810" marT="3810" marB="0" anchor="b"/>
                </a:tc>
                <a:extLst>
                  <a:ext uri="{0D108BD9-81ED-4DB2-BD59-A6C34878D82A}">
                    <a16:rowId xmlns:a16="http://schemas.microsoft.com/office/drawing/2014/main" xmlns="" val="369709509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0278" y="3502414"/>
                <a:ext cx="6975967" cy="9582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/>
                <a:r>
                  <a:rPr lang="en-US" sz="1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Table 2.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Performance comparison among RVM, SVM, GLM, ANN, a third-degree polynomial (</a:t>
                </a:r>
                <a:r>
                  <a:rPr lang="en-US" sz="1400" dirty="0" err="1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Ondrusek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 et al, 2012), and two algorithms that use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SimSun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SimSun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  <a:ea typeface="SimSun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1400" b="0" i="1" smtClean="0">
                        <a:latin typeface="Cambria Math" panose="02040503050406030204" pitchFamily="18" charset="0"/>
                        <a:ea typeface="SimSun"/>
                        <a:cs typeface="Times New Roman" panose="02020603050405020304" pitchFamily="18" charset="0"/>
                      </a:rPr>
                      <m:t>(490)</m:t>
                    </m:r>
                  </m:oMath>
                </a14:m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 models found in Wang et al., 2009 to estimate TSS. The metrics u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sed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to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evaluate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the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models</m:t>
                    </m:r>
                    <m: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are</m:t>
                    </m:r>
                    <m:r>
                      <a:rPr lang="en-US" sz="1400" i="1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𝑅𝑀𝑆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sSubSup>
                      <m:sSubSup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  <m:sup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bSup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𝑀𝐴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,  </m:t>
                    </m:r>
                    <m:r>
                      <a:rPr lang="en-US" sz="1400" b="0" i="1" smtClean="0">
                        <a:latin typeface="Cambria Math"/>
                        <a:ea typeface="Cambria Math"/>
                        <a:cs typeface="Times New Roman" panose="02020603050405020304" pitchFamily="18" charset="0"/>
                      </a:rPr>
                      <m:t>𝑀</m:t>
                    </m:r>
                    <m:sSub>
                      <m:sSubPr>
                        <m:ctrlP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1400" b="0" i="1" smtClean="0">
                            <a:latin typeface="Cambria Math"/>
                            <a:ea typeface="Cambria Math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sparsity.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The </a:t>
                </a:r>
                <a:r>
                  <a:rPr lang="en-US" sz="1400" dirty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subscript 10 indicates that log 10 scale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is </a:t>
                </a:r>
                <a:r>
                  <a:rPr lang="en-US" sz="1400" dirty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applied to </a:t>
                </a:r>
                <a:r>
                  <a:rPr lang="en-US" sz="1400" dirty="0" smtClean="0">
                    <a:latin typeface="Times New Roman" panose="02020603050405020304" pitchFamily="18" charset="0"/>
                    <a:ea typeface="SimSun"/>
                    <a:cs typeface="Times New Roman" panose="02020603050405020304" pitchFamily="18" charset="0"/>
                  </a:rPr>
                  <a:t>the metrics</a:t>
                </a:r>
                <a:r>
                  <a:rPr lang="en-US" sz="14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0278" y="3502414"/>
                <a:ext cx="6975967" cy="958276"/>
              </a:xfrm>
              <a:prstGeom prst="rect">
                <a:avLst/>
              </a:prstGeom>
              <a:blipFill>
                <a:blip r:embed="rId2"/>
                <a:stretch>
                  <a:fillRect l="-262" t="-1274" r="-262" b="-57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5883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6188" y="113505"/>
            <a:ext cx="4323060" cy="5764081"/>
          </a:xfrm>
        </p:spPr>
      </p:pic>
      <p:sp>
        <p:nvSpPr>
          <p:cNvPr id="4" name="Rectangle 3"/>
          <p:cNvSpPr/>
          <p:nvPr/>
        </p:nvSpPr>
        <p:spPr>
          <a:xfrm>
            <a:off x="1205549" y="6159972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5.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Scatter plots of the observed versus predicted TSS (log scale) for (a) SVR, (b) RVM, (c) GLM, (d) ANN, (e) </a:t>
            </a:r>
            <a:r>
              <a:rPr lang="en-US" sz="1400" dirty="0" err="1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Ondrusek</a:t>
            </a:r>
            <a:r>
              <a:rPr lang="en-US" sz="1400" dirty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 et al. (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2012) </a:t>
            </a:r>
            <a:r>
              <a:rPr lang="en-US" sz="1400" dirty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and 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(f) Wang (2009)’s models.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45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2536" y="26582"/>
            <a:ext cx="4323061" cy="576408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36608" y="5842132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 6.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Scatter plots of the observed versus predicted chlorophyll a (log scale) for (a) SVR, (b) RVM, (c) GLM, (d) ANN, and (e) NASA OCM3.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974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1344" y="232262"/>
            <a:ext cx="5908158" cy="590815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95016" y="6218650"/>
            <a:ext cx="8000999" cy="52322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</a:t>
            </a:r>
            <a:r>
              <a:rPr 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1400" dirty="0" smtClean="0">
                <a:latin typeface="Times New Roman" panose="02020603050405020304" pitchFamily="18" charset="0"/>
                <a:ea typeface="SimSun"/>
                <a:cs typeface="Times New Roman" panose="02020603050405020304" pitchFamily="18" charset="0"/>
              </a:rPr>
              <a:t>Mean monthly in-situ TSS and predicted TSS obtained from the RVM, SVR, GLM, and ANN models for the upper, middle, and lower sections of the Chesapeake Bay.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832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838</TotalTime>
  <Words>865</Words>
  <Application>Microsoft Office PowerPoint</Application>
  <PresentationFormat>Custom</PresentationFormat>
  <Paragraphs>120</Paragraphs>
  <Slides>18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TSS RVM</vt:lpstr>
      <vt:lpstr>TSS SVM</vt:lpstr>
      <vt:lpstr>TSS GLM</vt:lpstr>
      <vt:lpstr>TSS ANN</vt:lpstr>
      <vt:lpstr>CHL RVM</vt:lpstr>
      <vt:lpstr>CHL SVM</vt:lpstr>
      <vt:lpstr>CHL GLM</vt:lpstr>
      <vt:lpstr>CHL ANN</vt:lpstr>
    </vt:vector>
  </TitlesOfParts>
  <Company>Salisbury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Xiaohong Wang</dc:creator>
  <cp:lastModifiedBy>mingli</cp:lastModifiedBy>
  <cp:revision>92</cp:revision>
  <dcterms:created xsi:type="dcterms:W3CDTF">2018-11-08T01:19:03Z</dcterms:created>
  <dcterms:modified xsi:type="dcterms:W3CDTF">2018-12-11T01:51:57Z</dcterms:modified>
</cp:coreProperties>
</file>